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10"/>
  </p:notesMasterIdLst>
  <p:handoutMasterIdLst>
    <p:handoutMasterId r:id="rId11"/>
  </p:handoutMasterIdLst>
  <p:sldIdLst>
    <p:sldId id="266" r:id="rId2"/>
    <p:sldId id="267" r:id="rId3"/>
    <p:sldId id="259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D5BA08-8E33-0A26-D949-F24CF0386586}" name="Shinde, Pooja" initials="PS" userId="S::Pooja.Shinde@parexel.com::b57378e9-c846-429e-aefd-bff0213772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  <a:srgbClr val="ED8A13"/>
    <a:srgbClr val="CA7610"/>
    <a:srgbClr val="E380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1884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6E6376-7614-8379-1BAB-88F7280E66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AD4285-80F2-7D9D-4836-406B5CA006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99FFF-3DFA-433D-B404-D0FA394681F0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9444F9-FCF2-8C97-DB04-6A5FB90689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A32181-97F8-D6AC-DDB6-3D8DA1D08A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38BB7-1E14-4A93-931D-212E9EAF7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84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9B96E-ECD9-485B-BCC0-097DD62517B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AC5AB-E1A3-4E34-8658-AC26B115D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08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2">
            <a:extLst>
              <a:ext uri="{FF2B5EF4-FFF2-40B4-BE49-F238E27FC236}">
                <a16:creationId xmlns:a16="http://schemas.microsoft.com/office/drawing/2014/main" id="{56F0A5AF-46D9-A313-EEB8-4875A412F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0173" y="2828846"/>
            <a:ext cx="7613518" cy="1168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654DCF-16A0-117A-DB5A-7FB7C7776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173" y="1460500"/>
            <a:ext cx="8107680" cy="1168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23CEBF-B556-48C4-FA4E-79C3723A477D}"/>
              </a:ext>
            </a:extLst>
          </p:cNvPr>
          <p:cNvSpPr/>
          <p:nvPr userDrawn="1"/>
        </p:nvSpPr>
        <p:spPr>
          <a:xfrm>
            <a:off x="491706" y="6124755"/>
            <a:ext cx="1380226" cy="669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A9D280-5011-A123-0A83-90D2BC476903}"/>
              </a:ext>
            </a:extLst>
          </p:cNvPr>
          <p:cNvSpPr/>
          <p:nvPr userDrawn="1"/>
        </p:nvSpPr>
        <p:spPr>
          <a:xfrm>
            <a:off x="10697474" y="6150156"/>
            <a:ext cx="1380226" cy="669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7C320B-D09E-5D32-7BFA-90C715CCE1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706" y="224287"/>
            <a:ext cx="2122098" cy="8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60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1D3FD25-6536-450F-7489-1D928BC10872}"/>
              </a:ext>
            </a:extLst>
          </p:cNvPr>
          <p:cNvSpPr/>
          <p:nvPr userDrawn="1"/>
        </p:nvSpPr>
        <p:spPr>
          <a:xfrm>
            <a:off x="1054690" y="728209"/>
            <a:ext cx="10101942" cy="5007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09DB6C-4B48-1876-B7E7-AC4A7C263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5352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B81749-E051-3EC3-7A61-983F18A43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4686"/>
            <a:ext cx="9144000" cy="151311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42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FDE5-7146-85D3-3015-F397E681E0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Instruction slide (delete before submission):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49614-75F4-2D14-661C-81CAADBE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Sept-25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992D8-A5E4-E9D5-FFDE-7F3726C2E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ctr" defTabSz="4572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ConSPIC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5DD7B-D900-985E-5C0D-B2C0C3251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z="1200" kern="120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24587FE-0990-816E-2F46-9E46731D9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604952"/>
            <a:ext cx="10906125" cy="462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61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EBCCD-D81D-0605-C627-792370604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D7CCD3-59E1-BE56-4A9B-075311237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596234"/>
            <a:ext cx="10487025" cy="4623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ADC845F-EBB4-C974-D529-F2A8728FE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Sept-25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0CB797-4A1B-6DD2-625A-A74AE6D41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ctr" defTabSz="457200" rtl="0" eaLnBrk="1" latinLnBrk="0" hangingPunct="1">
              <a:defRPr lang="en-US" sz="1200" kern="1200" smtClean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latin typeface="+mj-lt"/>
              </a:rPr>
              <a:t>ConSPIC 2025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AE70C9-C8C9-4663-3349-15573F9C0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92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E2248-0179-E569-7D64-850E4EDE4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E19C1-2747-7BC3-D431-7BBF8B760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30A89B-8AD8-1747-FE53-8628C3B1C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dirty="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Sept-25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CC88A7-C28F-3DED-29BB-77F6F6673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 ConSPIC 2025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96D07E-FCB8-27C2-037F-DA15B5DC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8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1FD8-0D41-ED16-AA28-BBBB7E02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D9496-421E-7FDF-1596-13BDAB4F3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554" y="1618597"/>
            <a:ext cx="55568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851033-FD8F-0402-CF82-00DAD912A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25554" y="1618597"/>
            <a:ext cx="55568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D1B77A4-4485-5545-68E7-DB9CC1A51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dirty="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Sept-25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F48EA7F-412D-761F-3399-D2D13441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 ConSPIC 2025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0326334-0B29-7412-E756-161B5FBA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48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4DD4-FD09-7CD7-9A87-2A7844800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08E92F9-CBE4-14EF-DC32-B1CD14723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r" defTabSz="457200" rtl="0" eaLnBrk="1" latinLnBrk="0" hangingPunct="1">
              <a:defRPr lang="en-US" sz="1200" kern="1200" dirty="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Sept-25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F96D62A-6416-FE76-38E2-FBB270AA4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 ConSPIC 2025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557F026-EB84-863D-0D08-B045A26AB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44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45A9757-DE8B-DF05-596E-65CB3E1B1578}"/>
              </a:ext>
            </a:extLst>
          </p:cNvPr>
          <p:cNvSpPr/>
          <p:nvPr userDrawn="1"/>
        </p:nvSpPr>
        <p:spPr>
          <a:xfrm>
            <a:off x="244028" y="50300"/>
            <a:ext cx="12192000" cy="685799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95000"/>
                </a:schemeClr>
              </a:gs>
              <a:gs pos="60000">
                <a:schemeClr val="bg1">
                  <a:alpha val="90000"/>
                </a:schemeClr>
              </a:gs>
              <a:gs pos="81000">
                <a:schemeClr val="bg1">
                  <a:alpha val="80000"/>
                </a:schemeClr>
              </a:gs>
              <a:gs pos="100000">
                <a:schemeClr val="bg1">
                  <a:alpha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4CD620-1E1B-F41C-ACFD-097DDC328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4" y="230337"/>
            <a:ext cx="10906126" cy="11850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dirty="0"/>
            </a:br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253DB-3A52-E50A-D7D7-59E6F2E5A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4" y="1604952"/>
            <a:ext cx="10906125" cy="462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7A7FF-7A46-0714-0412-95CD4BFF03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29882" y="6418112"/>
            <a:ext cx="258317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200" kern="1200" dirty="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Sept-25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53CD4-F99B-ECC0-08EF-310FD1F71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87592" y="6423660"/>
            <a:ext cx="489804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ConSPIC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9E5EF-4548-43C5-4A74-270CFACAA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68255" y="6418112"/>
            <a:ext cx="447675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200" kern="1200" smtClean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87422DD3-EE46-4695-9EF3-79CFF9BF9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0DF32E-1B9D-C0EB-721B-B82BC7E70097}"/>
              </a:ext>
            </a:extLst>
          </p:cNvPr>
          <p:cNvSpPr/>
          <p:nvPr userDrawn="1"/>
        </p:nvSpPr>
        <p:spPr>
          <a:xfrm>
            <a:off x="-248341" y="12916"/>
            <a:ext cx="594360" cy="68579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FDC422-90E9-6599-2F75-60A173608D6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411" y="6252300"/>
            <a:ext cx="1209339" cy="55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7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89" r:id="rId2"/>
    <p:sldLayoutId id="2147483690" r:id="rId3"/>
    <p:sldLayoutId id="2147483701" r:id="rId4"/>
    <p:sldLayoutId id="2147483691" r:id="rId5"/>
    <p:sldLayoutId id="2147483692" r:id="rId6"/>
    <p:sldLayoutId id="2147483694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>
          <p15:clr>
            <a:srgbClr val="F26B43"/>
          </p15:clr>
        </p15:guide>
        <p15:guide id="2" pos="72">
          <p15:clr>
            <a:srgbClr val="F26B43"/>
          </p15:clr>
        </p15:guide>
        <p15:guide id="3" orient="horz" pos="4248">
          <p15:clr>
            <a:srgbClr val="F26B43"/>
          </p15:clr>
        </p15:guide>
        <p15:guide id="4" pos="7608">
          <p15:clr>
            <a:srgbClr val="F26B43"/>
          </p15:clr>
        </p15:guide>
        <p15:guide id="5" orient="horz" pos="912">
          <p15:clr>
            <a:srgbClr val="F26B43"/>
          </p15:clr>
        </p15:guide>
        <p15:guide id="6" pos="7032">
          <p15:clr>
            <a:srgbClr val="F26B43"/>
          </p15:clr>
        </p15:guide>
        <p15:guide id="7" orient="horz" pos="1008">
          <p15:clr>
            <a:srgbClr val="F26B43"/>
          </p15:clr>
        </p15:guide>
        <p15:guide id="8" orient="horz" pos="3912">
          <p15:clr>
            <a:srgbClr val="F26B43"/>
          </p15:clr>
        </p15:guide>
        <p15:guide id="9" pos="144">
          <p15:clr>
            <a:srgbClr val="F26B43"/>
          </p15:clr>
        </p15:guide>
        <p15:guide id="10" pos="7296">
          <p15:clr>
            <a:srgbClr val="F26B43"/>
          </p15:clr>
        </p15:guide>
        <p15:guide id="11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resident@iasct.net" TargetMode="External"/><Relationship Id="rId2" Type="http://schemas.openxmlformats.org/officeDocument/2006/relationships/hyperlink" Target="https://iasct.net/conspic2025/abstract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vicepresident@iasct.ne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2435E32-D2D6-A08A-22DA-8D53D2EDB6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Name of presenter/s</a:t>
            </a:r>
          </a:p>
          <a:p>
            <a:pPr marL="0" indent="0">
              <a:buNone/>
            </a:pPr>
            <a:r>
              <a:rPr lang="en-US" sz="1800" dirty="0"/>
              <a:t>Company name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13C00D-BFF2-A036-AE88-A16DC5CC9F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50B2B8-7943-FDF7-2BAB-202722956AB4}"/>
              </a:ext>
            </a:extLst>
          </p:cNvPr>
          <p:cNvSpPr/>
          <p:nvPr/>
        </p:nvSpPr>
        <p:spPr>
          <a:xfrm>
            <a:off x="563418" y="6262255"/>
            <a:ext cx="11490037" cy="397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E2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en-US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Hyatt Regency Trivandrum</a:t>
            </a:r>
            <a:r>
              <a:rPr lang="en-US" sz="20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12-13 Sept 2025</a:t>
            </a:r>
            <a:endParaRPr lang="en-US" sz="40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56247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178E-A727-7ACF-0F79-1F1D48576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4" y="230337"/>
            <a:ext cx="10906126" cy="589795"/>
          </a:xfrm>
        </p:spPr>
        <p:txBody>
          <a:bodyPr>
            <a:normAutofit fontScale="90000"/>
          </a:bodyPr>
          <a:lstStyle/>
          <a:p>
            <a:r>
              <a:rPr lang="en-US" dirty="0"/>
              <a:t>Instruction slide (delete before submission):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BCBD7-642D-121D-AFFD-5BC3CC83B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725864"/>
            <a:ext cx="10487025" cy="5692248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Mandate</a:t>
            </a:r>
            <a:r>
              <a:rPr lang="en-US" sz="1800" dirty="0"/>
              <a:t>: </a:t>
            </a:r>
            <a:r>
              <a:rPr lang="en-US" sz="1800" b="1" dirty="0"/>
              <a:t>Populate</a:t>
            </a:r>
            <a:r>
              <a:rPr lang="en-US" sz="1800" dirty="0"/>
              <a:t> the </a:t>
            </a:r>
            <a:r>
              <a:rPr lang="en-US" sz="1800" b="1" dirty="0"/>
              <a:t>abstract</a:t>
            </a:r>
            <a:r>
              <a:rPr lang="en-US" sz="1800" dirty="0"/>
              <a:t> </a:t>
            </a:r>
            <a:r>
              <a:rPr lang="en-US" sz="1800" b="1" dirty="0"/>
              <a:t>slide</a:t>
            </a:r>
            <a:r>
              <a:rPr lang="en-US" sz="1800" dirty="0"/>
              <a:t> – 1 full slide abstract (</a:t>
            </a:r>
            <a:r>
              <a:rPr lang="en-US" sz="1800" b="1" dirty="0"/>
              <a:t>max 150 words</a:t>
            </a:r>
            <a:r>
              <a:rPr lang="en-US" sz="1800" dirty="0"/>
              <a:t>) and </a:t>
            </a:r>
            <a:r>
              <a:rPr lang="en-US" sz="1800" b="1" dirty="0"/>
              <a:t>Complete</a:t>
            </a:r>
            <a:r>
              <a:rPr lang="en-US" sz="1800" dirty="0"/>
              <a:t> </a:t>
            </a:r>
            <a:r>
              <a:rPr lang="en-US" sz="1800" b="1" dirty="0"/>
              <a:t>draft</a:t>
            </a:r>
            <a:r>
              <a:rPr lang="en-US" sz="1800" dirty="0"/>
              <a:t> </a:t>
            </a:r>
            <a:r>
              <a:rPr lang="en-US" sz="1800" b="1" dirty="0"/>
              <a:t>Slide</a:t>
            </a:r>
            <a:r>
              <a:rPr lang="en-US" sz="1800" dirty="0"/>
              <a:t> </a:t>
            </a:r>
            <a:r>
              <a:rPr lang="en-US" sz="1800" b="1" dirty="0"/>
              <a:t>Deck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Template has presentation slide templates along with abstract template. This is to just to provide presenters on outline on what is expected in the presentation.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Please ensure that abstract and presentation slides content complies with your company’s data disclosure guidelines. 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We have provided an outline – but you can keep the headers you need and remove the rest. Also, you can use your own headers.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Make sure to keep your slide deck limited to a maximum of 8-10 slides, as the presentation will be of 15 minutes duration.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The titles on each slide are only meant to serve as a guideline and presenters are </a:t>
            </a:r>
            <a:r>
              <a:rPr lang="en-US" sz="1800" i="1" dirty="0"/>
              <a:t>free to modify </a:t>
            </a:r>
            <a:r>
              <a:rPr lang="en-US" sz="1800" dirty="0"/>
              <a:t>as appropriate.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Abstract submission</a:t>
            </a:r>
            <a:r>
              <a:rPr lang="en-US" sz="1800" dirty="0"/>
              <a:t>:</a:t>
            </a:r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Fill the abstract Submission Form on the </a:t>
            </a:r>
            <a:r>
              <a:rPr lang="en-US" sz="1600" dirty="0">
                <a:hlinkClick r:id="rId2"/>
              </a:rPr>
              <a:t>webpage</a:t>
            </a:r>
            <a:r>
              <a:rPr lang="en-US" sz="1600" dirty="0"/>
              <a:t> and include your abstract within</a:t>
            </a:r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Rename the file to </a:t>
            </a:r>
            <a:r>
              <a:rPr lang="en-US" sz="1600" b="1" i="1" dirty="0" err="1"/>
              <a:t>FirstName_LastName_Stream_ConSPIC</a:t>
            </a:r>
            <a:r>
              <a:rPr lang="en-US" sz="1600" b="1" i="1" dirty="0"/>
              <a:t> 2025 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e.g.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</a:rPr>
              <a:t>Pooja_Shinde_Bios_Conspic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 2025 </a:t>
            </a:r>
            <a:r>
              <a:rPr lang="en-US" sz="1600" dirty="0"/>
              <a:t>Abstract Submission Slide before uploading it back to the system. 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600" dirty="0"/>
              <a:t>     [Stream: </a:t>
            </a:r>
            <a:r>
              <a:rPr lang="en-US" sz="1600" i="1" dirty="0"/>
              <a:t>Biostatistics (Bios), Statistical Programming (SP), Data Science (DS), Management/Leadership (Mgt)]</a:t>
            </a:r>
            <a:endParaRPr lang="en-US" sz="1600" dirty="0"/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Upload the form using the upload button. Ensure the template is followed.</a:t>
            </a:r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You will receive an acknowledgement email.</a:t>
            </a:r>
          </a:p>
          <a:p>
            <a:pPr lvl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If you face any difficulties in the submission process, please write to </a:t>
            </a:r>
            <a:r>
              <a:rPr lang="en-US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president@iasct.net</a:t>
            </a:r>
            <a:r>
              <a:rPr lang="en-US" sz="1600" dirty="0"/>
              <a:t> or </a:t>
            </a:r>
            <a:r>
              <a:rPr lang="en-US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vicepresident@iasct.net</a:t>
            </a:r>
            <a:endParaRPr lang="en-US" sz="1600" dirty="0"/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1B3A2-9CE2-6E06-8B1F-1F9E70307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Sept-25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3D444-12A4-B577-1187-318C551A7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</a:t>
            </a:r>
            <a:r>
              <a:rPr lang="en-US">
                <a:latin typeface="+mj-lt"/>
              </a:rPr>
              <a:t>ConSPIC 2025</a:t>
            </a:r>
            <a:endParaRPr lang="en-US" sz="1200" kern="1200" dirty="0">
              <a:solidFill>
                <a:srgbClr val="00206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64466-1052-A0FB-B22C-CBFCAB54E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03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13E92-2C43-E92A-FF07-A89AD0CB0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D95FFF-8B00-6398-ECDE-18B2FF10B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1936" y="6418112"/>
            <a:ext cx="2920480" cy="320040"/>
          </a:xfrm>
        </p:spPr>
        <p:txBody>
          <a:bodyPr/>
          <a:lstStyle/>
          <a:p>
            <a:r>
              <a:rPr lang="en-US"/>
              <a:t>Sept-25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C283B-774C-2503-95B7-DA8868698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7C2F8-8CFB-1E76-C594-95CF3961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ConSPIC 2025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C0086-A5CB-FB6D-2883-33F9C3B5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91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1027-BFAD-6120-0A36-60FAC8C29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Background/Rationale/Motivation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F03370-3F4C-7380-22D9-16CB6048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574" y="6418112"/>
            <a:ext cx="1935520" cy="320040"/>
          </a:xfrm>
        </p:spPr>
        <p:txBody>
          <a:bodyPr/>
          <a:lstStyle/>
          <a:p>
            <a:r>
              <a:rPr lang="en-US"/>
              <a:t>Sept-25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36C0C4-538F-0004-5DEB-69C53DA55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457BB-5038-1936-767C-97E0995F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ConSPIC 2025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EAA12-D614-A772-B2B9-6380303C2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768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CB63F-F954-1F00-25DC-A75E71771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46D6BE-89D0-768D-56DA-3882F50EB7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575" y="6418112"/>
            <a:ext cx="1991503" cy="320040"/>
          </a:xfrm>
        </p:spPr>
        <p:txBody>
          <a:bodyPr/>
          <a:lstStyle/>
          <a:p>
            <a:r>
              <a:rPr lang="en-US"/>
              <a:t>Sept-25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4867B-7DCF-2F79-052A-4DFA84495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697AF-C212-71DC-584B-016EBCB2E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ConSPIC 2025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EFB15-25FE-80A6-BA3F-721BBBBF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13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5CD5D-0803-A2E5-7260-EAE0FB3A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8C1D64-09D6-B779-ADDD-18A2C1253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574" y="6418112"/>
            <a:ext cx="1991504" cy="320040"/>
          </a:xfrm>
        </p:spPr>
        <p:txBody>
          <a:bodyPr/>
          <a:lstStyle/>
          <a:p>
            <a:r>
              <a:rPr lang="en-US"/>
              <a:t>Sept-25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E44A4-DE02-47A0-9ED9-85533924E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C1DCF-7B26-CB41-22C3-BE38A535E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ConSPIC 2025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BF792-E93B-18F9-6AF7-3DF9F2BA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397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A0F21-D5FF-5E14-9835-3995260E9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Discussion/Summary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A822E2-7AB4-24A5-2F8E-2D573187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574" y="6418112"/>
            <a:ext cx="2010165" cy="320040"/>
          </a:xfrm>
        </p:spPr>
        <p:txBody>
          <a:bodyPr/>
          <a:lstStyle/>
          <a:p>
            <a:r>
              <a:rPr lang="en-US"/>
              <a:t>Sept-25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D9D47-91D6-810F-129D-E46ADD01D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C913A-2DEA-78B5-C29B-BB1B47A60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ConSPIC 2025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813B4-D85B-BA4A-56CF-F72926A9F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2DD3-EE46-4695-9EF3-79CFF9BF90F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06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0BBEE-7F8D-9CC4-DF0C-C32E9B691B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41504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743b317-4758-44cb-8b65-8b43e4619766}" enabled="1" method="Standard" siteId="{fdfed7bd-9f6a-44a1-b694-6e39c468c15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274</TotalTime>
  <Words>324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Angsana New</vt:lpstr>
      <vt:lpstr>Aptos</vt:lpstr>
      <vt:lpstr>Arial</vt:lpstr>
      <vt:lpstr>Calibri</vt:lpstr>
      <vt:lpstr>Garamond</vt:lpstr>
      <vt:lpstr>Trebuchet MS</vt:lpstr>
      <vt:lpstr>Wingdings</vt:lpstr>
      <vt:lpstr>Office Theme</vt:lpstr>
      <vt:lpstr>PowerPoint Presentation</vt:lpstr>
      <vt:lpstr>Instruction slide (delete before submission):</vt:lpstr>
      <vt:lpstr>Abstract</vt:lpstr>
      <vt:lpstr>Background/Rationale/Motivation</vt:lpstr>
      <vt:lpstr>Methods</vt:lpstr>
      <vt:lpstr>Outcomes</vt:lpstr>
      <vt:lpstr>Discussion/Summary</vt:lpstr>
      <vt:lpstr>Thank you</vt:lpstr>
    </vt:vector>
  </TitlesOfParts>
  <Company>Icon Clinical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Edathala, Akhila</dc:creator>
  <cp:lastModifiedBy>SCRP (Sucharita Pilli)</cp:lastModifiedBy>
  <cp:revision>17</cp:revision>
  <dcterms:created xsi:type="dcterms:W3CDTF">2024-05-20T16:52:06Z</dcterms:created>
  <dcterms:modified xsi:type="dcterms:W3CDTF">2025-03-26T13:20:38Z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98e16e8-c07a-4d54-b613-7ba52508ca4b_Enabled">
    <vt:lpwstr>true</vt:lpwstr>
  </property>
  <property fmtid="{D5CDD505-2E9C-101B-9397-08002B2CF9AE}" pid="3" name="MSIP_Label_898e16e8-c07a-4d54-b613-7ba52508ca4b_SetDate">
    <vt:lpwstr>2024-05-21T17:21:14Z</vt:lpwstr>
  </property>
  <property fmtid="{D5CDD505-2E9C-101B-9397-08002B2CF9AE}" pid="4" name="MSIP_Label_898e16e8-c07a-4d54-b613-7ba52508ca4b_Method">
    <vt:lpwstr>Standard</vt:lpwstr>
  </property>
  <property fmtid="{D5CDD505-2E9C-101B-9397-08002B2CF9AE}" pid="5" name="MSIP_Label_898e16e8-c07a-4d54-b613-7ba52508ca4b_Name">
    <vt:lpwstr>Restricted – Any Recipient</vt:lpwstr>
  </property>
  <property fmtid="{D5CDD505-2E9C-101B-9397-08002B2CF9AE}" pid="6" name="MSIP_Label_898e16e8-c07a-4d54-b613-7ba52508ca4b_SiteId">
    <vt:lpwstr>06fe4af5-9412-436c-acdb-444ee0010489</vt:lpwstr>
  </property>
  <property fmtid="{D5CDD505-2E9C-101B-9397-08002B2CF9AE}" pid="7" name="MSIP_Label_898e16e8-c07a-4d54-b613-7ba52508ca4b_ActionId">
    <vt:lpwstr>e97d4ade-aaa8-4f65-966f-430170e51e27</vt:lpwstr>
  </property>
  <property fmtid="{D5CDD505-2E9C-101B-9397-08002B2CF9AE}" pid="8" name="MSIP_Label_898e16e8-c07a-4d54-b613-7ba52508ca4b_ContentBits">
    <vt:lpwstr>0</vt:lpwstr>
  </property>
</Properties>
</file>